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0" r:id="rId2"/>
    <p:sldId id="256" r:id="rId3"/>
    <p:sldId id="306" r:id="rId4"/>
    <p:sldId id="336" r:id="rId5"/>
    <p:sldId id="308" r:id="rId6"/>
    <p:sldId id="309" r:id="rId7"/>
    <p:sldId id="337" r:id="rId8"/>
    <p:sldId id="310" r:id="rId9"/>
    <p:sldId id="312" r:id="rId10"/>
    <p:sldId id="313" r:id="rId11"/>
    <p:sldId id="314" r:id="rId12"/>
    <p:sldId id="316" r:id="rId13"/>
    <p:sldId id="317" r:id="rId14"/>
    <p:sldId id="318" r:id="rId15"/>
    <p:sldId id="315" r:id="rId16"/>
    <p:sldId id="321" r:id="rId17"/>
    <p:sldId id="335" r:id="rId18"/>
    <p:sldId id="322" r:id="rId19"/>
    <p:sldId id="323" r:id="rId20"/>
    <p:sldId id="324" r:id="rId21"/>
    <p:sldId id="325" r:id="rId22"/>
    <p:sldId id="326" r:id="rId23"/>
    <p:sldId id="334" r:id="rId24"/>
    <p:sldId id="327" r:id="rId25"/>
    <p:sldId id="328" r:id="rId26"/>
    <p:sldId id="330" r:id="rId27"/>
    <p:sldId id="329" r:id="rId28"/>
    <p:sldId id="332" r:id="rId29"/>
    <p:sldId id="338" r:id="rId30"/>
    <p:sldId id="31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4674"/>
  </p:normalViewPr>
  <p:slideViewPr>
    <p:cSldViewPr snapToGrid="0" snapToObjects="1">
      <p:cViewPr varScale="1">
        <p:scale>
          <a:sx n="211" d="100"/>
          <a:sy n="211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04:44:15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9007 6226 24575,'0'0'0</inkml:trace>
  <inkml:trace contextRef="#ctx0" brushRef="#br0" timeOffset="92">9007 6226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04:51:45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13438 13803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12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tiff"/><Relationship Id="rId7" Type="http://schemas.openxmlformats.org/officeDocument/2006/relationships/customXml" Target="../ink/ink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RVzjx7Gz5tV3hSw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nHDpUp4YmzgeDwa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ZX1d1DagFMAogAf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19" y="1031068"/>
            <a:ext cx="6099859" cy="6377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8" y="1031068"/>
            <a:ext cx="5266032" cy="524660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821679" y="2511722"/>
            <a:ext cx="56197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“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different from the 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sample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refers to the distribution of the sample, a display of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6047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831092"/>
            <a:ext cx="10506251" cy="554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practice, we only sample the population once. However, we want to understand what would happen if we sampled the population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repeatedly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what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values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can take and how often it takes them, i.e. we want to know the distribution of the statistic.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will give us an indication of how well a statistic estimates a parameter.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statistic is the distribution of its value in all possible samples of the same size from the same population. 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use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mathematical models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(e.g. the normal model) to understand the sampling distribution.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say a statistic (used to estimate a parameter) is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unbiased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the mean of its sampling distribution is equal to the true value of the parameter.  </a:t>
            </a:r>
          </a:p>
        </p:txBody>
      </p:sp>
    </p:spTree>
    <p:extLst>
      <p:ext uri="{BB962C8B-B14F-4D97-AF65-F5344CB8AC3E}">
        <p14:creationId xmlns:p14="http://schemas.microsoft.com/office/powerpoint/2010/main" val="2821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simulation, we know the mean,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but we cannot know the standard deviation until we do simulation. How can we know the standard deviation mathematically? 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the Binomial model, we know the standard deviation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an outcome (e.g., success)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𝑛𝑝𝑞</m:t>
                        </m:r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here, we want to know the standard deviation for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the outcome, which should be the value divided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𝑛𝑝𝑞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blipFill rotWithShape="0">
                <a:blip r:embed="rId6"/>
                <a:stretch>
                  <a:fillRect l="-406" r="-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647" y="2147550"/>
            <a:ext cx="5808705" cy="317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our simulation, p = .71, n = 1000, SD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0.71 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 (1−0.71)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1000</m:t>
                            </m:r>
                          </m:den>
                        </m:f>
                      </m:e>
                    </m:rad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</a:t>
                </a:r>
                <a:r>
                  <a:rPr lang="is-IS" altLang="ko-KR" dirty="0">
                    <a:latin typeface="Seravek Light" charset="0"/>
                    <a:ea typeface="Seravek Light" charset="0"/>
                    <a:cs typeface="Seravek Light" charset="0"/>
                  </a:rPr>
                  <a:t>0.0143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blipFill rotWithShape="0">
                <a:blip r:embed="rId7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2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21" y="1013254"/>
            <a:ext cx="8337620" cy="3162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6FBD71-E9BD-5543-85A4-77BC8E923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428" y="1367954"/>
            <a:ext cx="5701277" cy="3326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398F1-5B69-6946-8453-AC9E5B0BC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89" y="4817019"/>
            <a:ext cx="7823660" cy="12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8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1004090"/>
            <a:ext cx="5659931" cy="410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probability model derived from information on all members of the population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.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Any individual chosen at random from this population will follow the same probability model.</a:t>
            </a: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the example of approval rating,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distribution of Yes’s and No’s in the population, and is described by the parameter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798" y="1004090"/>
            <a:ext cx="4962242" cy="4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4370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2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when p = 0.001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1000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15" y="879451"/>
            <a:ext cx="2740068" cy="2784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15" y="3797159"/>
            <a:ext cx="3257231" cy="27674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4481B7-946A-3340-8C4F-C8C1739E4BA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6DFB37-882C-7647-9B63-89B886ED6A7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027ECA-29B6-9344-B23C-63CEED2F1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074" y="1457192"/>
            <a:ext cx="8405220" cy="47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C21E64B0-F166-4040-8015-EDBDD0884CD9}"/>
              </a:ext>
            </a:extLst>
          </p:cNvPr>
          <p:cNvSpPr txBox="1"/>
          <p:nvPr/>
        </p:nvSpPr>
        <p:spPr>
          <a:xfrm>
            <a:off x="1140325" y="879451"/>
            <a:ext cx="4370790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Remember…</a:t>
            </a:r>
          </a:p>
        </p:txBody>
      </p:sp>
    </p:spTree>
    <p:extLst>
      <p:ext uri="{BB962C8B-B14F-4D97-AF65-F5344CB8AC3E}">
        <p14:creationId xmlns:p14="http://schemas.microsoft.com/office/powerpoint/2010/main" val="384593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097902" y="786413"/>
            <a:ext cx="9749348" cy="545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individuals in the samples must be independent of each other.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can’t know if this assumption is true or not for sure, but we can check the following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conditions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that provide information about the assumption.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Conditions: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Randomization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random assignment (experiment), random sampling (survey)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10%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must be no larger than 10% of the population. If you sample more than about 10% of the population, the remaining individuals are no longer truly independent of each other. The sampling distribution will have a smaller standard deviation.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Success/Failure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 has to be big enough so that we expect at least 10 successes and at least 10 failures 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nq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be &gt; 10)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1CA47B-B7EB-4641-AF81-DB46D92B8A3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97493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25" y="2034886"/>
            <a:ext cx="2943513" cy="1799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86" y="2034886"/>
            <a:ext cx="3012787" cy="18632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34" y="2034886"/>
            <a:ext cx="2663360" cy="17993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D490A98-B02F-C64C-BBAF-299907D619E8}"/>
                  </a:ext>
                </a:extLst>
              </p14:cNvPr>
              <p14:cNvContentPartPr/>
              <p14:nvPr/>
            </p14:nvContentPartPr>
            <p14:xfrm>
              <a:off x="3242520" y="2241360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D490A98-B02F-C64C-BBAF-299907D619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316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0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75982" y="2120740"/>
            <a:ext cx="68400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 distribution and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40325" y="879451"/>
            <a:ext cx="9749348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Sample size (=number of dice) gets larger, each sample average is more likely to be close to the population mean.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we see the Normal shape clearly, and the spread becomes smaller. </a:t>
            </a:r>
          </a:p>
        </p:txBody>
      </p:sp>
    </p:spTree>
    <p:extLst>
      <p:ext uri="{BB962C8B-B14F-4D97-AF65-F5344CB8AC3E}">
        <p14:creationId xmlns:p14="http://schemas.microsoft.com/office/powerpoint/2010/main" val="1966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320849" cy="44492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we saw with dice simulation is true for means for repeated samples for almost every situation.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Central Limit Theorem: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Definition: The mean of a random sample is a random variable whose sampling distribution can be approximated by a Normal model. The larger the sample, the better the approximation will be.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105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Only assumption: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independence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This works no matter how the data are distributed.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proved by Pierre-Simon Laplace in 1810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one of the most fundamental theorem of Statistics.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770" y="3235606"/>
            <a:ext cx="2482974" cy="319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the CEO compensation data: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238933" y="2156657"/>
            <a:ext cx="3887503" cy="2145499"/>
            <a:chOff x="4238933" y="2156657"/>
            <a:chExt cx="3887503" cy="21454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933" y="2156657"/>
              <a:ext cx="3553690" cy="214549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765725" y="2398068"/>
              <a:ext cx="2360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1000 samples with </a:t>
              </a:r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10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sampling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018583" y="2156657"/>
            <a:ext cx="3626853" cy="2173516"/>
            <a:chOff x="8018583" y="2156657"/>
            <a:chExt cx="3626853" cy="21735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8583" y="2156657"/>
              <a:ext cx="3626853" cy="2173516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10591289" y="2398068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50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902442" y="4454189"/>
            <a:ext cx="3863283" cy="2345160"/>
            <a:chOff x="1902442" y="4454189"/>
            <a:chExt cx="3863283" cy="23451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2442" y="4454189"/>
              <a:ext cx="3863283" cy="2345160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4796528" y="4826077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</a:t>
              </a:r>
              <a:r>
                <a:rPr kumimoji="1" lang="en-US" altLang="ko-KR" sz="1600">
                  <a:latin typeface="Seravek Light" charset="0"/>
                  <a:ea typeface="Seravek Light" charset="0"/>
                  <a:cs typeface="Seravek Light" charset="0"/>
                </a:rPr>
                <a:t>= 100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60470" y="4459883"/>
            <a:ext cx="3932170" cy="2339466"/>
            <a:chOff x="6160470" y="4459883"/>
            <a:chExt cx="3932170" cy="233946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0470" y="4459883"/>
              <a:ext cx="3932170" cy="2339466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198810" y="4826077"/>
              <a:ext cx="844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200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19546" y="2299944"/>
            <a:ext cx="3792682" cy="2072580"/>
            <a:chOff x="519546" y="2299944"/>
            <a:chExt cx="3792682" cy="20725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546" y="2299944"/>
              <a:ext cx="3792682" cy="2072580"/>
            </a:xfrm>
            <a:prstGeom prst="rect">
              <a:avLst/>
            </a:prstGeom>
          </p:spPr>
        </p:pic>
        <p:sp>
          <p:nvSpPr>
            <p:cNvPr id="23" name="텍스트 상자 22"/>
            <p:cNvSpPr txBox="1"/>
            <p:nvPr/>
          </p:nvSpPr>
          <p:spPr>
            <a:xfrm>
              <a:off x="1801314" y="2398068"/>
              <a:ext cx="23544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Original data distribution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sample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9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bimodal distribution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210" y="2477260"/>
            <a:ext cx="4270317" cy="38523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70" y="49637"/>
            <a:ext cx="4646204" cy="67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76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Again, 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Mean: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sampling distribution is centered at the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As we saw in the sampling distribution of a proportion, the standard deviation gets smaller as we average more and more samples. 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much smaller?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news: the standard deviation falls as the sample size grows.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Bad news: it doesn’t drop as fast as we might like. It only goes down by the square root of the sample size.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standard deviation of the population.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blipFill rotWithShape="0">
                <a:blip r:embed="rId6"/>
                <a:stretch>
                  <a:fillRect l="-364" b="-1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2AA93DB-EBC8-7C4B-AEC8-5D7C490035D6}"/>
                  </a:ext>
                </a:extLst>
              </p14:cNvPr>
              <p14:cNvContentPartPr/>
              <p14:nvPr/>
            </p14:nvContentPartPr>
            <p14:xfrm>
              <a:off x="4837680" y="496908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2AA93DB-EBC8-7C4B-AEC8-5D7C490035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8320" y="4959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6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categorical data,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2" indent="-28575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effectLst/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blipFill rotWithShape="0">
                <a:blip r:embed="rId6"/>
                <a:stretch>
                  <a:fillRect l="-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2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879451"/>
            <a:ext cx="10040293" cy="4453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itself is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random variable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different random sample would have given a different statistic results.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sample-to-sample variability is what generates the sampling distribution.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Fortunately, for the mean and the proportion,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Central Limit Theorem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tells us that we can model their sampling distribution directly with a Normal model.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317500" y="876300"/>
            <a:ext cx="6298178" cy="11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7500" y="2057400"/>
            <a:ext cx="6298178" cy="1640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500" y="3697622"/>
            <a:ext cx="6298178" cy="1156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00" y="4878722"/>
            <a:ext cx="6298178" cy="1482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52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16491" y="222608"/>
            <a:ext cx="1153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But</a:t>
            </a:r>
            <a:r>
              <a:rPr lang="mr-IN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…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 can we actually know the mean and SD of the sampling distribution?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4709" y="1097890"/>
            <a:ext cx="5579266" cy="506898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84195" y="2744825"/>
            <a:ext cx="48672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No.. Then, what should we do? </a:t>
            </a:r>
          </a:p>
          <a:p>
            <a:endParaRPr lang="en-US" altLang="ko-KR" sz="2800" i="1" dirty="0">
              <a:solidFill>
                <a:schemeClr val="accent2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sz="2400" i="1" dirty="0">
                <a:latin typeface="Seravek Light" charset="0"/>
                <a:ea typeface="Seravek Light" charset="0"/>
                <a:cs typeface="Seravek Light" charset="0"/>
              </a:rPr>
              <a:t>To be continued</a:t>
            </a:r>
            <a:r>
              <a:rPr lang="mr-IN" altLang="ko-KR" sz="2400" i="1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ko-KR" altLang="en-US" sz="2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14-3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355A9-9109-8944-9933-2D2815F21649}"/>
              </a:ext>
            </a:extLst>
          </p:cNvPr>
          <p:cNvSpPr/>
          <p:nvPr/>
        </p:nvSpPr>
        <p:spPr>
          <a:xfrm>
            <a:off x="4110039" y="2941523"/>
            <a:ext cx="39719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https://forms.gle/cRVzjx7Gz5tV3hSw7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3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01042" y="1079527"/>
            <a:ext cx="10789915" cy="447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goals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draw conclusions about a population using only a subset of the population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estimate population parameters and quantify the amount of confidence we can place in them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use this information to make decisions/conclusions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Notation: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Entire group of items/individuals we want information about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Sample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The part of the population we actually examine in order to gather information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the population.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a sample.</a:t>
            </a:r>
          </a:p>
        </p:txBody>
      </p:sp>
    </p:spTree>
    <p:extLst>
      <p:ext uri="{BB962C8B-B14F-4D97-AF65-F5344CB8AC3E}">
        <p14:creationId xmlns:p14="http://schemas.microsoft.com/office/powerpoint/2010/main" val="2931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18: Sampling Distribution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parameter is a number that describes the population.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statistic is a number that describes a sample.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statistic is the distribution of its value in all possible samples of the same size from the same population.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mean of a random sample is a random variable whose sampling distribution can be approximated by a Normal model. The larger the sample, the better the approximation will be.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works no matter what the original data’s distribution is.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mean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blipFill>
                <a:blip r:embed="rId6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1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98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14-1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64FB8-C76C-624F-9913-83942077F3C1}"/>
              </a:ext>
            </a:extLst>
          </p:cNvPr>
          <p:cNvSpPr/>
          <p:nvPr/>
        </p:nvSpPr>
        <p:spPr>
          <a:xfrm>
            <a:off x="3917807" y="2987689"/>
            <a:ext cx="4356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https://forms.gle/CnHDpUp4YmzgeDwaA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55ABBD-0B98-1A47-AAA8-22AC53776268}"/>
              </a:ext>
            </a:extLst>
          </p:cNvPr>
          <p:cNvGrpSpPr/>
          <p:nvPr/>
        </p:nvGrpSpPr>
        <p:grpSpPr>
          <a:xfrm>
            <a:off x="1746885" y="3098959"/>
            <a:ext cx="8698230" cy="3087237"/>
            <a:chOff x="1746885" y="3098959"/>
            <a:chExt cx="8698230" cy="30872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6885" y="3098959"/>
              <a:ext cx="8698230" cy="30872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D20C8F-B134-2945-9B2F-4142EAABD18F}"/>
                </a:ext>
              </a:extLst>
            </p:cNvPr>
            <p:cNvSpPr/>
            <p:nvPr/>
          </p:nvSpPr>
          <p:spPr>
            <a:xfrm>
              <a:off x="9426298" y="3215742"/>
              <a:ext cx="995996" cy="1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23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inference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draws conclusions about a population on the basis of data from a sample.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also provides us with a statement of how much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confidence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we can place in our conclusions.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are in particular interested in what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population has a certain opinion or trait, as well as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 a certain variable takes in the population.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5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14-2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64FB8-C76C-624F-9913-83942077F3C1}"/>
              </a:ext>
            </a:extLst>
          </p:cNvPr>
          <p:cNvSpPr/>
          <p:nvPr/>
        </p:nvSpPr>
        <p:spPr>
          <a:xfrm>
            <a:off x="4011871" y="2987689"/>
            <a:ext cx="416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https://forms.gle/NZX1d1DagFMAogAf6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proportion of Korean residents support the current President? (approval rating </a:t>
                </a:r>
                <a:r>
                  <a:rPr lang="ko-KR" alt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지지율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Randomly sample 1000 people and ask them if they support the current President (remember? simple random sampling)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 found 690 (i.e., 69%) of 1000 people showed supports.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population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denoted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(Parameter).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sample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written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690 is 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count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5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unknown, but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=0.69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to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the other survey could show 0.72, and the other survey may show 0.68, etc.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simulate the whole Korean population (51.25M).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b="69844"/>
          <a:stretch/>
        </p:blipFill>
        <p:spPr>
          <a:xfrm>
            <a:off x="1651689" y="2956705"/>
            <a:ext cx="8751165" cy="10134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30156" b="51067"/>
          <a:stretch/>
        </p:blipFill>
        <p:spPr>
          <a:xfrm>
            <a:off x="1651689" y="3970184"/>
            <a:ext cx="8751165" cy="6310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t="49197"/>
          <a:stretch/>
        </p:blipFill>
        <p:spPr>
          <a:xfrm>
            <a:off x="1651689" y="4610125"/>
            <a:ext cx="8751165" cy="17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2389</Words>
  <Application>Microsoft Macintosh PowerPoint</Application>
  <PresentationFormat>와이드스크린</PresentationFormat>
  <Paragraphs>236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Apple SD Gothic Neo</vt:lpstr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299</cp:revision>
  <dcterms:created xsi:type="dcterms:W3CDTF">2017-08-24T21:55:02Z</dcterms:created>
  <dcterms:modified xsi:type="dcterms:W3CDTF">2021-04-21T02:38:42Z</dcterms:modified>
</cp:coreProperties>
</file>